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61" r:id="rId5"/>
    <p:sldId id="259" r:id="rId6"/>
    <p:sldId id="265" r:id="rId7"/>
    <p:sldId id="260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14B31-7B02-4950-81C4-F84A20586732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57DDD-807F-456C-921C-6037FB0B64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57DDD-807F-456C-921C-6037FB0B64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8/29/2011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8/29/2011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8/29/2011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8/29/2011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8/29/2011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Chemistry-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1. Convert the following: Show set up </a:t>
            </a:r>
          </a:p>
          <a:p>
            <a:pPr lvl="1"/>
            <a:r>
              <a:rPr lang="en-US" sz="1500" dirty="0" smtClean="0"/>
              <a:t>A) 1.15 grams of gold to atoms</a:t>
            </a:r>
          </a:p>
          <a:p>
            <a:pPr lvl="1"/>
            <a:r>
              <a:rPr lang="en-US" sz="1500" dirty="0" smtClean="0"/>
              <a:t>B)  2.85 grams of Aluminum oxide to atoms</a:t>
            </a:r>
          </a:p>
          <a:p>
            <a:pPr lvl="1"/>
            <a:r>
              <a:rPr lang="en-US" sz="1500" dirty="0" smtClean="0"/>
              <a:t>C)  0.88 grams of Carbon Dioxide to molecules</a:t>
            </a:r>
          </a:p>
          <a:p>
            <a:pPr lvl="1"/>
            <a:r>
              <a:rPr lang="en-US" sz="1500" dirty="0" smtClean="0"/>
              <a:t>D) 2.805 x10</a:t>
            </a:r>
            <a:r>
              <a:rPr lang="en-US" sz="1500" baseline="30000" dirty="0" smtClean="0"/>
              <a:t>18</a:t>
            </a:r>
            <a:r>
              <a:rPr lang="en-US" sz="1500" dirty="0" smtClean="0"/>
              <a:t> molecules of water to grams</a:t>
            </a:r>
          </a:p>
          <a:p>
            <a:pPr lvl="1"/>
            <a:r>
              <a:rPr lang="en-US" sz="1500" dirty="0" smtClean="0"/>
              <a:t>E) How many formula units of Calcium Sulfite in 888 grams.</a:t>
            </a:r>
          </a:p>
          <a:p>
            <a:pPr lvl="1">
              <a:buNone/>
            </a:pPr>
            <a:endParaRPr lang="en-US" sz="1500" dirty="0" smtClean="0"/>
          </a:p>
          <a:p>
            <a:pPr lvl="1">
              <a:buNone/>
            </a:pPr>
            <a:r>
              <a:rPr lang="en-US" sz="1500" dirty="0" smtClean="0"/>
              <a:t>2. Write the formulas for the following compounds</a:t>
            </a:r>
          </a:p>
          <a:p>
            <a:pPr lvl="1">
              <a:buNone/>
            </a:pPr>
            <a:r>
              <a:rPr lang="en-US" sz="1500" dirty="0" smtClean="0"/>
              <a:t>	A) Copper I acetate		F) </a:t>
            </a:r>
            <a:r>
              <a:rPr lang="en-US" sz="1500" dirty="0" err="1" smtClean="0"/>
              <a:t>Disilicon</a:t>
            </a:r>
            <a:r>
              <a:rPr lang="en-US" sz="1500" dirty="0" smtClean="0"/>
              <a:t> trioxide</a:t>
            </a:r>
          </a:p>
          <a:p>
            <a:pPr lvl="1">
              <a:buNone/>
            </a:pPr>
            <a:r>
              <a:rPr lang="en-US" sz="1500" dirty="0" smtClean="0"/>
              <a:t>	B)  Zinc Sulfide		G) Lead IV Chromate</a:t>
            </a:r>
          </a:p>
          <a:p>
            <a:pPr lvl="1">
              <a:buNone/>
            </a:pPr>
            <a:r>
              <a:rPr lang="en-US" sz="1500" dirty="0" smtClean="0"/>
              <a:t>	C)  </a:t>
            </a:r>
            <a:r>
              <a:rPr lang="en-US" sz="1500" dirty="0" err="1" smtClean="0"/>
              <a:t>Dinitrogen</a:t>
            </a:r>
            <a:r>
              <a:rPr lang="en-US" sz="1500" dirty="0" smtClean="0"/>
              <a:t> </a:t>
            </a:r>
            <a:r>
              <a:rPr lang="en-US" sz="1500" dirty="0" err="1" smtClean="0"/>
              <a:t>hexaoxide</a:t>
            </a:r>
            <a:r>
              <a:rPr lang="en-US" sz="1500" dirty="0" smtClean="0"/>
              <a:t>	</a:t>
            </a:r>
            <a:r>
              <a:rPr lang="en-US" sz="1500" dirty="0" smtClean="0"/>
              <a:t>H</a:t>
            </a:r>
            <a:r>
              <a:rPr lang="en-US" sz="1500" dirty="0" smtClean="0"/>
              <a:t>) Magnesium peroxide</a:t>
            </a:r>
          </a:p>
          <a:p>
            <a:pPr lvl="1">
              <a:buNone/>
            </a:pPr>
            <a:r>
              <a:rPr lang="en-US" sz="1500" dirty="0" smtClean="0"/>
              <a:t>	D) Iron III </a:t>
            </a:r>
            <a:r>
              <a:rPr lang="en-US" sz="1500" dirty="0" err="1" smtClean="0"/>
              <a:t>Perphosphate</a:t>
            </a:r>
            <a:r>
              <a:rPr lang="en-US" sz="1500" dirty="0" smtClean="0"/>
              <a:t>	</a:t>
            </a:r>
            <a:r>
              <a:rPr lang="en-US" sz="1500" dirty="0" smtClean="0"/>
              <a:t>I</a:t>
            </a:r>
            <a:r>
              <a:rPr lang="en-US" sz="1500" dirty="0" smtClean="0"/>
              <a:t>) Calcium Hypochlorite</a:t>
            </a:r>
          </a:p>
          <a:p>
            <a:pPr lvl="1">
              <a:buNone/>
            </a:pPr>
            <a:r>
              <a:rPr lang="en-US" sz="1500" dirty="0" smtClean="0"/>
              <a:t>	E)  Silver nitrate		J) Sulfur Dioxide</a:t>
            </a:r>
          </a:p>
          <a:p>
            <a:pPr lvl="1">
              <a:buNone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Uncertainties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part of your Lab Group. Analyze the following data.</a:t>
            </a:r>
          </a:p>
          <a:p>
            <a:pPr lvl="1"/>
            <a:r>
              <a:rPr lang="en-US" dirty="0" smtClean="0"/>
              <a:t>Mass of beaker:		7.15 g  +/- 0.01 g</a:t>
            </a:r>
          </a:p>
          <a:p>
            <a:pPr lvl="1"/>
            <a:r>
              <a:rPr lang="en-US" dirty="0" smtClean="0"/>
              <a:t>Mass of beaker + metal:	12.12g +/- 0.01 g</a:t>
            </a:r>
          </a:p>
          <a:p>
            <a:pPr lvl="1"/>
            <a:r>
              <a:rPr lang="en-US" dirty="0" smtClean="0"/>
              <a:t>Height of cube:		2.12 </a:t>
            </a:r>
            <a:r>
              <a:rPr lang="en-US" dirty="0" smtClean="0"/>
              <a:t>cm </a:t>
            </a:r>
            <a:r>
              <a:rPr lang="en-US" dirty="0" smtClean="0"/>
              <a:t>+/- 0.01 </a:t>
            </a:r>
            <a:r>
              <a:rPr lang="en-US" dirty="0" smtClean="0"/>
              <a:t>cm</a:t>
            </a:r>
            <a:endParaRPr lang="en-US" baseline="30000" dirty="0" smtClean="0"/>
          </a:p>
          <a:p>
            <a:pPr lvl="1"/>
            <a:r>
              <a:rPr lang="en-US" dirty="0" smtClean="0"/>
              <a:t>Width of cube:		1.05 </a:t>
            </a:r>
            <a:r>
              <a:rPr lang="en-US" dirty="0" smtClean="0"/>
              <a:t>cm </a:t>
            </a:r>
            <a:r>
              <a:rPr lang="en-US" dirty="0" smtClean="0"/>
              <a:t>+/- 0.01 </a:t>
            </a:r>
            <a:r>
              <a:rPr lang="en-US" dirty="0" smtClean="0"/>
              <a:t>cm</a:t>
            </a:r>
            <a:endParaRPr lang="en-US" baseline="30000" dirty="0" smtClean="0"/>
          </a:p>
          <a:p>
            <a:pPr lvl="1"/>
            <a:r>
              <a:rPr lang="en-US" dirty="0" smtClean="0"/>
              <a:t>Length of cube:		0.75 </a:t>
            </a:r>
            <a:r>
              <a:rPr lang="en-US" dirty="0" smtClean="0"/>
              <a:t>cm</a:t>
            </a:r>
            <a:r>
              <a:rPr lang="en-US" baseline="30000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+/- 0.01 </a:t>
            </a:r>
            <a:r>
              <a:rPr lang="en-US" dirty="0" smtClean="0"/>
              <a:t>cm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Calculate the density of the cube with uncertainty.</a:t>
            </a:r>
          </a:p>
          <a:p>
            <a:pPr lvl="1"/>
            <a:r>
              <a:rPr lang="en-US" dirty="0" smtClean="0"/>
              <a:t>Given the theoretical density as 2.65 g/cm</a:t>
            </a:r>
            <a:r>
              <a:rPr lang="en-US" baseline="30000" dirty="0" smtClean="0"/>
              <a:t>3 </a:t>
            </a:r>
            <a:r>
              <a:rPr lang="en-US" dirty="0" smtClean="0"/>
              <a:t>  Find the % error and Discuss which type of error is more significant.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mole of anything is equal to 6.02 x10</a:t>
            </a:r>
            <a:r>
              <a:rPr lang="en-US" sz="2000" baseline="30000" dirty="0" smtClean="0"/>
              <a:t>23</a:t>
            </a:r>
            <a:endParaRPr lang="en-US" sz="2000" dirty="0" smtClean="0"/>
          </a:p>
          <a:p>
            <a:r>
              <a:rPr lang="en-US" sz="2000" dirty="0" smtClean="0"/>
              <a:t>1 mole of an element is equal to its molar mass.</a:t>
            </a:r>
          </a:p>
          <a:p>
            <a:r>
              <a:rPr lang="en-US" sz="2000" dirty="0" smtClean="0"/>
              <a:t>So 1 mole of Carbon = 12g of C= 6.02x10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atoms of C</a:t>
            </a:r>
          </a:p>
          <a:p>
            <a:endParaRPr lang="en-US" sz="2000" dirty="0" smtClean="0"/>
          </a:p>
          <a:p>
            <a:r>
              <a:rPr lang="en-US" sz="2000" dirty="0" smtClean="0"/>
              <a:t>Convert 875 grams of C to atoms of carbon?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Convert 3.156x10</a:t>
            </a:r>
            <a:r>
              <a:rPr lang="en-US" sz="2000" baseline="30000" dirty="0" smtClean="0"/>
              <a:t>22</a:t>
            </a:r>
            <a:r>
              <a:rPr lang="en-US" sz="2000" dirty="0" smtClean="0"/>
              <a:t>  atoms of C to grams of C?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Molar mass is the mass of one mole of an element or compound.</a:t>
            </a:r>
          </a:p>
          <a:p>
            <a:r>
              <a:rPr lang="en-US" sz="2000" dirty="0" smtClean="0"/>
              <a:t>If its an element we can find the molar mass by looking at the atomic mass of that element. Example, N-14 g</a:t>
            </a:r>
          </a:p>
          <a:p>
            <a:r>
              <a:rPr lang="en-US" sz="2000" dirty="0" smtClean="0"/>
              <a:t>If it’s a compound we must calculate it by multiplying the number of atoms times each atomic mass.</a:t>
            </a:r>
          </a:p>
          <a:p>
            <a:r>
              <a:rPr lang="en-US" sz="2000" dirty="0" smtClean="0"/>
              <a:t>Example. Find the molar mass of Ca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endParaRPr lang="en-US" sz="2000" dirty="0" smtClean="0"/>
          </a:p>
          <a:p>
            <a:r>
              <a:rPr lang="en-US" sz="2000" dirty="0" smtClean="0"/>
              <a:t>3  (Ca) + 2(P) + 8 (O)</a:t>
            </a:r>
          </a:p>
          <a:p>
            <a:r>
              <a:rPr lang="en-US" sz="2000" dirty="0" smtClean="0"/>
              <a:t>3 (40)  + 2 (31) + 8 (16)</a:t>
            </a:r>
          </a:p>
          <a:p>
            <a:r>
              <a:rPr lang="en-US" sz="2000" dirty="0" smtClean="0"/>
              <a:t>120 + 62 + 128 = 310 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Covalent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Covalent compounds exist as molecules. They are made up of nonmetals atoms.</a:t>
            </a:r>
          </a:p>
          <a:p>
            <a:r>
              <a:rPr lang="en-US" sz="2000" dirty="0" smtClean="0"/>
              <a:t>Water: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is made up of atoms of hydrogen and oxygen, both nonmetals. So it’s a covalent compound and exists as molecules.</a:t>
            </a:r>
          </a:p>
          <a:p>
            <a:r>
              <a:rPr lang="en-US" sz="2000" dirty="0" smtClean="0"/>
              <a:t> 1 mole of water = 6.02 x10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molecules and each molecule contains 3 atoms. Two of hydrogen and one of oxygen.</a:t>
            </a:r>
          </a:p>
          <a:p>
            <a:endParaRPr lang="en-US" sz="2000" dirty="0" smtClean="0"/>
          </a:p>
          <a:p>
            <a:r>
              <a:rPr lang="en-US" sz="2000" dirty="0" smtClean="0"/>
              <a:t>Calculate the number of molecules in 45 grams of 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6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Covalent Nomenclature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 naming covalent compounds , you must use prefixes to identify the number of each atom in the formula. You never reduce.  First element keep its name, second ends in </a:t>
            </a:r>
            <a:r>
              <a:rPr lang="en-US" sz="2000" dirty="0" err="1" smtClean="0"/>
              <a:t>ide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Prefixes:</a:t>
            </a:r>
          </a:p>
          <a:p>
            <a:pPr lvl="1"/>
            <a:r>
              <a:rPr lang="en-US" sz="1700" dirty="0" smtClean="0"/>
              <a:t>1= mono	2= </a:t>
            </a:r>
            <a:r>
              <a:rPr lang="en-US" sz="1700" dirty="0" err="1" smtClean="0"/>
              <a:t>di</a:t>
            </a:r>
            <a:r>
              <a:rPr lang="en-US" sz="1700" dirty="0" smtClean="0"/>
              <a:t>	3= tri	4= tetra	5= </a:t>
            </a:r>
            <a:r>
              <a:rPr lang="en-US" sz="1700" dirty="0" err="1" smtClean="0"/>
              <a:t>penta</a:t>
            </a:r>
            <a:r>
              <a:rPr lang="en-US" sz="1700" dirty="0" smtClean="0"/>
              <a:t>		</a:t>
            </a:r>
          </a:p>
          <a:p>
            <a:pPr lvl="1"/>
            <a:r>
              <a:rPr lang="en-US" sz="1700" dirty="0" smtClean="0"/>
              <a:t>6= </a:t>
            </a:r>
            <a:r>
              <a:rPr lang="en-US" sz="1700" dirty="0" err="1" smtClean="0"/>
              <a:t>hexa</a:t>
            </a:r>
            <a:r>
              <a:rPr lang="en-US" sz="1700" dirty="0" smtClean="0"/>
              <a:t>	7= </a:t>
            </a:r>
            <a:r>
              <a:rPr lang="en-US" sz="1700" dirty="0" err="1" smtClean="0"/>
              <a:t>hepta</a:t>
            </a:r>
            <a:r>
              <a:rPr lang="en-US" sz="1700" dirty="0" smtClean="0"/>
              <a:t>	8= </a:t>
            </a:r>
            <a:r>
              <a:rPr lang="en-US" sz="1700" dirty="0" err="1" smtClean="0"/>
              <a:t>octa</a:t>
            </a:r>
            <a:r>
              <a:rPr lang="en-US" sz="1700" dirty="0" smtClean="0"/>
              <a:t>	9= </a:t>
            </a:r>
            <a:r>
              <a:rPr lang="en-US" sz="1700" dirty="0" err="1" smtClean="0"/>
              <a:t>nona</a:t>
            </a:r>
            <a:r>
              <a:rPr lang="en-US" sz="1700" dirty="0" smtClean="0"/>
              <a:t>	10= </a:t>
            </a:r>
            <a:r>
              <a:rPr lang="en-US" sz="1700" dirty="0" err="1" smtClean="0"/>
              <a:t>deca</a:t>
            </a:r>
            <a:endParaRPr lang="en-US" sz="1700" dirty="0" smtClean="0"/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The prefix mono is not usually used for the first element.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700" dirty="0" smtClean="0"/>
              <a:t>Carbon Dioxide= CO</a:t>
            </a:r>
            <a:r>
              <a:rPr lang="en-US" sz="1700" baseline="-25000" dirty="0" smtClean="0"/>
              <a:t>2		</a:t>
            </a:r>
            <a:r>
              <a:rPr lang="en-US" sz="1700" dirty="0" err="1" smtClean="0"/>
              <a:t>Disulfur</a:t>
            </a:r>
            <a:r>
              <a:rPr lang="en-US" sz="1700" dirty="0" smtClean="0"/>
              <a:t> Dichloride= S</a:t>
            </a:r>
            <a:r>
              <a:rPr lang="en-US" sz="1700" baseline="-25000" dirty="0" smtClean="0"/>
              <a:t>2</a:t>
            </a:r>
            <a:r>
              <a:rPr lang="en-US" sz="1700" dirty="0" smtClean="0"/>
              <a:t>Cl</a:t>
            </a:r>
            <a:r>
              <a:rPr lang="en-US" sz="1700" baseline="-25000" dirty="0" smtClean="0"/>
              <a:t>2</a:t>
            </a:r>
          </a:p>
          <a:p>
            <a:pPr lvl="1"/>
            <a:endParaRPr lang="en-US" sz="1700" baseline="-25000" dirty="0" smtClean="0"/>
          </a:p>
          <a:p>
            <a:pPr lvl="1"/>
            <a:r>
              <a:rPr lang="en-US" sz="1700" dirty="0" err="1" smtClean="0"/>
              <a:t>Dichlorine</a:t>
            </a:r>
            <a:r>
              <a:rPr lang="en-US" sz="1700" dirty="0" smtClean="0"/>
              <a:t> </a:t>
            </a:r>
            <a:r>
              <a:rPr lang="en-US" sz="1700" dirty="0" err="1" smtClean="0"/>
              <a:t>tetraoxide</a:t>
            </a:r>
            <a:r>
              <a:rPr lang="en-US" sz="1700" dirty="0" smtClean="0"/>
              <a:t> = ?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These are compounds formed when metal atoms combined with nonmetal atoms or polyatomic ions.</a:t>
            </a:r>
          </a:p>
          <a:p>
            <a:r>
              <a:rPr lang="en-US" sz="2000" dirty="0" smtClean="0"/>
              <a:t>What are polyatomic ions?</a:t>
            </a:r>
          </a:p>
          <a:p>
            <a:r>
              <a:rPr lang="en-US" sz="2000" dirty="0" smtClean="0"/>
              <a:t>1 mole of an ionic compound is equal to 6.02 x10</a:t>
            </a:r>
            <a:r>
              <a:rPr lang="en-US" sz="2000" baseline="30000" dirty="0" smtClean="0"/>
              <a:t>23</a:t>
            </a:r>
            <a:r>
              <a:rPr lang="en-US" sz="2000" dirty="0" smtClean="0"/>
              <a:t>  Formula units. ( fu’s)</a:t>
            </a:r>
          </a:p>
          <a:p>
            <a:r>
              <a:rPr lang="en-US" sz="2000" dirty="0" smtClean="0"/>
              <a:t>Sodium Chloride- </a:t>
            </a:r>
            <a:r>
              <a:rPr lang="en-US" sz="2000" dirty="0" err="1" smtClean="0"/>
              <a:t>NaCl</a:t>
            </a:r>
            <a:r>
              <a:rPr lang="en-US" sz="2000" dirty="0" smtClean="0"/>
              <a:t>- is an ionic compound and one mole of sodium chloride is equal to 6.02 x10</a:t>
            </a:r>
            <a:r>
              <a:rPr lang="en-US" sz="2000" baseline="30000" dirty="0" smtClean="0"/>
              <a:t> 23</a:t>
            </a:r>
            <a:r>
              <a:rPr lang="en-US" sz="2000" dirty="0" smtClean="0"/>
              <a:t> fu. Each fu is made up of two atoms, one of Na and one of Cl.</a:t>
            </a:r>
          </a:p>
          <a:p>
            <a:endParaRPr lang="en-US" sz="2000" dirty="0" smtClean="0"/>
          </a:p>
          <a:p>
            <a:r>
              <a:rPr lang="en-US" sz="2000" dirty="0" smtClean="0"/>
              <a:t>Calculate how many atoms are found in 285 grams of CaCl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Nitrate	NO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		Phosphate	PO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-3</a:t>
            </a:r>
            <a:endParaRPr lang="en-US" sz="2000" dirty="0" smtClean="0"/>
          </a:p>
          <a:p>
            <a:r>
              <a:rPr lang="en-US" sz="2000" dirty="0" smtClean="0"/>
              <a:t>Acetate	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	Sulfate		SO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-2</a:t>
            </a:r>
            <a:endParaRPr lang="en-US" sz="2000" dirty="0" smtClean="0"/>
          </a:p>
          <a:p>
            <a:r>
              <a:rPr lang="en-US" sz="2000" dirty="0" smtClean="0"/>
              <a:t>Carbonate	CO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		Chlorate	ClO</a:t>
            </a:r>
            <a:r>
              <a:rPr lang="en-US" sz="2000" baseline="-25000" dirty="0" smtClean="0"/>
              <a:t>3</a:t>
            </a:r>
            <a:r>
              <a:rPr lang="en-US" sz="2000" baseline="30000" dirty="0" smtClean="0"/>
              <a:t>-1</a:t>
            </a:r>
            <a:endParaRPr lang="en-US" sz="2000" dirty="0" smtClean="0"/>
          </a:p>
          <a:p>
            <a:r>
              <a:rPr lang="en-US" sz="2000" dirty="0" smtClean="0"/>
              <a:t>Ammonium	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+1</a:t>
            </a:r>
            <a:r>
              <a:rPr lang="en-US" sz="2000" dirty="0" smtClean="0"/>
              <a:t>		Hydroxide	OH</a:t>
            </a:r>
            <a:r>
              <a:rPr lang="en-US" sz="2000" baseline="30000" dirty="0" smtClean="0"/>
              <a:t>-1</a:t>
            </a:r>
          </a:p>
          <a:p>
            <a:r>
              <a:rPr lang="en-US" sz="2000" dirty="0" smtClean="0"/>
              <a:t>Cyanide	CN</a:t>
            </a:r>
            <a:r>
              <a:rPr lang="en-US" sz="2000" baseline="30000" dirty="0" smtClean="0"/>
              <a:t>-1		</a:t>
            </a:r>
            <a:r>
              <a:rPr lang="en-US" sz="2000" dirty="0" smtClean="0"/>
              <a:t>Peroxide	O</a:t>
            </a:r>
            <a:r>
              <a:rPr lang="en-US" sz="2000" baseline="-25000" dirty="0" smtClean="0"/>
              <a:t>2</a:t>
            </a:r>
            <a:r>
              <a:rPr lang="en-US" sz="2000" baseline="30000" dirty="0" smtClean="0"/>
              <a:t>-1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- </a:t>
            </a:r>
            <a:r>
              <a:rPr lang="en-US" sz="2000" dirty="0" err="1" smtClean="0"/>
              <a:t>ite</a:t>
            </a:r>
            <a:r>
              <a:rPr lang="en-US" sz="2000" dirty="0" smtClean="0"/>
              <a:t> ending = one oxygen less than ate</a:t>
            </a:r>
          </a:p>
          <a:p>
            <a:r>
              <a:rPr lang="en-US" sz="2000" dirty="0" smtClean="0"/>
              <a:t>Hypo---</a:t>
            </a:r>
            <a:r>
              <a:rPr lang="en-US" sz="2000" dirty="0" err="1" smtClean="0"/>
              <a:t>ite</a:t>
            </a:r>
            <a:r>
              <a:rPr lang="en-US" sz="2000" dirty="0" smtClean="0"/>
              <a:t>= one oxygen less than </a:t>
            </a:r>
            <a:r>
              <a:rPr lang="en-US" sz="2000" dirty="0" err="1" smtClean="0"/>
              <a:t>ite</a:t>
            </a:r>
            <a:endParaRPr lang="en-US" sz="2000" dirty="0" smtClean="0"/>
          </a:p>
          <a:p>
            <a:r>
              <a:rPr lang="en-US" sz="2000" dirty="0" smtClean="0"/>
              <a:t>Per-----ate= one oxygen more than ate</a:t>
            </a:r>
          </a:p>
          <a:p>
            <a:endParaRPr lang="en-US" sz="2000" dirty="0" smtClean="0"/>
          </a:p>
          <a:p>
            <a:r>
              <a:rPr lang="en-US" sz="2000" dirty="0" smtClean="0"/>
              <a:t>What’s the formula for:</a:t>
            </a:r>
          </a:p>
          <a:p>
            <a:pPr lvl="1"/>
            <a:r>
              <a:rPr lang="en-US" sz="1700" dirty="0" smtClean="0"/>
              <a:t>Hypochlorite</a:t>
            </a:r>
          </a:p>
          <a:p>
            <a:pPr lvl="1"/>
            <a:r>
              <a:rPr lang="en-US" sz="1700" dirty="0" err="1" smtClean="0"/>
              <a:t>Persulfate</a:t>
            </a:r>
            <a:endParaRPr lang="en-US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Ionic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Find the charges of each ion, cross them and reduce if possible</a:t>
            </a:r>
          </a:p>
          <a:p>
            <a:r>
              <a:rPr lang="en-US" sz="2000" dirty="0" smtClean="0"/>
              <a:t>Aluminum Nitride	Al</a:t>
            </a:r>
            <a:r>
              <a:rPr lang="en-US" sz="2000" baseline="30000" dirty="0" smtClean="0"/>
              <a:t>+3</a:t>
            </a:r>
            <a:r>
              <a:rPr lang="en-US" sz="2000" dirty="0" smtClean="0"/>
              <a:t>	N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	Al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N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	</a:t>
            </a:r>
            <a:r>
              <a:rPr lang="en-US" sz="2000" dirty="0" err="1" smtClean="0"/>
              <a:t>AlN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Sodium Phosphate	Na</a:t>
            </a:r>
            <a:r>
              <a:rPr lang="en-US" sz="2000" baseline="30000" dirty="0" smtClean="0"/>
              <a:t>+1</a:t>
            </a:r>
            <a:r>
              <a:rPr lang="en-US" sz="2000" dirty="0" smtClean="0"/>
              <a:t>	PO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-3</a:t>
            </a:r>
            <a:r>
              <a:rPr lang="en-US" sz="2000" dirty="0" smtClean="0"/>
              <a:t>	Na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Some metals like Copper have more than one charge, thus we use Roman numbers to identify them</a:t>
            </a:r>
          </a:p>
          <a:p>
            <a:r>
              <a:rPr lang="en-US" sz="2000" dirty="0" smtClean="0"/>
              <a:t>Copper I = Cu</a:t>
            </a:r>
            <a:r>
              <a:rPr lang="en-US" sz="2000" baseline="30000" dirty="0" smtClean="0"/>
              <a:t>+1</a:t>
            </a:r>
            <a:r>
              <a:rPr lang="en-US" sz="2000" dirty="0" smtClean="0"/>
              <a:t>	Copper II= Cu</a:t>
            </a:r>
            <a:r>
              <a:rPr lang="en-US" sz="2000" baseline="30000" dirty="0" smtClean="0"/>
              <a:t>+2</a:t>
            </a:r>
            <a:endParaRPr lang="en-US" sz="2000" dirty="0" smtClean="0"/>
          </a:p>
          <a:p>
            <a:r>
              <a:rPr lang="en-US" sz="2000" dirty="0" smtClean="0"/>
              <a:t>Lead II, Lead IV	Iron II, Iron III		Tin II, IV</a:t>
            </a:r>
          </a:p>
          <a:p>
            <a:r>
              <a:rPr lang="en-US" sz="2000" dirty="0" smtClean="0"/>
              <a:t>Many of the transitional metals have multiple charges. The ones above, you MUST know.</a:t>
            </a:r>
          </a:p>
          <a:p>
            <a:r>
              <a:rPr lang="en-US" sz="2000" dirty="0" smtClean="0"/>
              <a:t>Zinc is always +2,  Silver is always +1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482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AP Chemistry- Review</vt:lpstr>
      <vt:lpstr>Uncertainties Review</vt:lpstr>
      <vt:lpstr>Conversions</vt:lpstr>
      <vt:lpstr>Molar Mass</vt:lpstr>
      <vt:lpstr>Covalent Compounds</vt:lpstr>
      <vt:lpstr>Covalent Nomenclature</vt:lpstr>
      <vt:lpstr>Ionic compounds</vt:lpstr>
      <vt:lpstr>Polyatomic Ions</vt:lpstr>
      <vt:lpstr>Ionic Formulas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Chemistry- Review</dc:title>
  <dc:creator>Mr. Rodriguez</dc:creator>
  <cp:lastModifiedBy>146201</cp:lastModifiedBy>
  <cp:revision>14</cp:revision>
  <dcterms:created xsi:type="dcterms:W3CDTF">2011-08-28T18:25:23Z</dcterms:created>
  <dcterms:modified xsi:type="dcterms:W3CDTF">2011-08-29T14:33:21Z</dcterms:modified>
</cp:coreProperties>
</file>